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58" r:id="rId4"/>
    <p:sldId id="263" r:id="rId5"/>
    <p:sldId id="264" r:id="rId6"/>
    <p:sldId id="266" r:id="rId7"/>
    <p:sldId id="267" r:id="rId8"/>
    <p:sldId id="268" r:id="rId9"/>
    <p:sldId id="269" r:id="rId10"/>
    <p:sldId id="270" r:id="rId11"/>
    <p:sldId id="271" r:id="rId12"/>
    <p:sldId id="272" r:id="rId13"/>
    <p:sldId id="273" r:id="rId14"/>
    <p:sldId id="274" r:id="rId15"/>
    <p:sldId id="275" r:id="rId16"/>
    <p:sldId id="276" r:id="rId17"/>
    <p:sldId id="277" r:id="rId18"/>
    <p:sldId id="278" r:id="rId19"/>
    <p:sldId id="279" r:id="rId20"/>
    <p:sldId id="280" r:id="rId21"/>
  </p:sldIdLst>
  <p:sldSz cx="12192000" cy="6858000"/>
  <p:notesSz cx="6858000" cy="9144000"/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5" autoAdjust="0"/>
    <p:restoredTop sz="94660"/>
  </p:normalViewPr>
  <p:slideViewPr>
    <p:cSldViewPr snapToGrid="0">
      <p:cViewPr>
        <p:scale>
          <a:sx n="89" d="100"/>
          <a:sy n="89" d="100"/>
        </p:scale>
        <p:origin x="-108" y="12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B4ACAA72-9C6D-3640-835A-4FE88D0454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C211A1CA-EE80-194C-AD8F-47D8771C1E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85704" y="1609251"/>
            <a:ext cx="5724896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x-none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E07EBB77-771A-4941-BFA0-46CEF635A2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85704" y="4088926"/>
            <a:ext cx="5724896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343F800-BE82-614A-8D1B-7B0A084CC9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376CF-1BC3-4E2D-A92E-F63924C9555E}" type="datetimeFigureOut">
              <a:rPr lang="ru-RU" smtClean="0"/>
              <a:t>10.11.2023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B83DD4C-A60F-2143-88E0-98E01050ED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4931888-AB75-484B-8260-0CE35FAE49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3AEE8-CCBA-4784-8627-39394D78FC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15394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C60A99D-A1B9-FC44-8903-EBE313C724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09ACC80A-BA8D-9241-A19A-C4E068E2CC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58BDD89-615E-C045-B70D-EC98A4461F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376CF-1BC3-4E2D-A92E-F63924C9555E}" type="datetimeFigureOut">
              <a:rPr lang="ru-RU" smtClean="0"/>
              <a:t>10.11.2023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D451EFC-EC64-1347-841B-DF04D94F21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24E60CD-EFE5-7C41-BBA0-A38AEF9C9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3AEE8-CCBA-4784-8627-39394D78FC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51661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786F5FB2-1D49-404B-AB6D-983577E5AEB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D4A6D52E-69E5-E54F-B87A-F0F6A12E6A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17EC7DD-005C-7F4E-AD75-92E8E7A6CB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376CF-1BC3-4E2D-A92E-F63924C9555E}" type="datetimeFigureOut">
              <a:rPr lang="ru-RU" smtClean="0"/>
              <a:t>10.11.2023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3636DF4-1063-F247-A613-5FA731473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0811D45-AF41-3E4C-BF33-56E813D58F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3AEE8-CCBA-4784-8627-39394D78FC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77284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A42087F-5121-6F4C-BCD1-3BDD9D94E0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42773E4-ED3F-614D-A04A-977BA6CA3E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1515F10-32A9-2D4F-9010-11A3FB1287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376CF-1BC3-4E2D-A92E-F63924C9555E}" type="datetimeFigureOut">
              <a:rPr lang="ru-RU" smtClean="0"/>
              <a:t>10.11.2023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66C91AA-E1AE-0B4C-891F-1CDDD5F605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5E4AC54-49A7-F445-B073-296953CD9E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3AEE8-CCBA-4784-8627-39394D78FC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55334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A794536-124A-8648-B949-91EC3E7E11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CF6C90C-57C9-CF4F-B15B-7BC931D491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803D248-3F03-B24B-8E86-31909D1CE3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376CF-1BC3-4E2D-A92E-F63924C9555E}" type="datetimeFigureOut">
              <a:rPr lang="ru-RU" smtClean="0"/>
              <a:t>10.11.2023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6978CD5-76A9-F34F-86BC-ADDCF8F973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F6B68CE-22F7-3044-BA02-5056EDFE53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3AEE8-CCBA-4784-8627-39394D78FC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62656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601BFED-87F4-5446-AEC8-A2EABF79F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ADC0F5D-99F9-8A42-B98C-024A52A4985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x-non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9814B19C-7086-5443-BD4D-5D9BE2588C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x-non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60B8F428-4599-3149-9B16-0E1C0C2462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376CF-1BC3-4E2D-A92E-F63924C9555E}" type="datetimeFigureOut">
              <a:rPr lang="ru-RU" smtClean="0"/>
              <a:t>10.11.2023</a:t>
            </a:fld>
            <a:endParaRPr lang="ru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1E926437-DBC9-EA4D-930C-82367124D4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1E3B6D3E-5BA0-3E4B-B3E3-005C6D00EA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3AEE8-CCBA-4784-8627-39394D78FC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79832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1E32110-4332-3D46-A875-7153122FE5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7968F3B5-40D7-E442-8E27-95C1F5C831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5D0EBD73-B28E-1A41-A04C-1779C9B7FE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x-non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F86D4B94-6119-4545-BD2B-EB8014178C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76631EC4-9FF1-BC49-837A-507DC89D78E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x-non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7AB62392-A762-9844-B65C-5123876CFA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376CF-1BC3-4E2D-A92E-F63924C9555E}" type="datetimeFigureOut">
              <a:rPr lang="ru-RU" smtClean="0"/>
              <a:t>10.11.2023</a:t>
            </a:fld>
            <a:endParaRPr lang="ru-R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2010EE58-7F3A-AF4D-8269-8FD7A3E95E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F1A37E0D-47D5-E74A-B29F-856B3E47DA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3AEE8-CCBA-4784-8627-39394D78FC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98766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5579B31-6E4B-4E4D-8599-6377B2203B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x-non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898062B2-B321-8F40-A31A-F7DD59588A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376CF-1BC3-4E2D-A92E-F63924C9555E}" type="datetimeFigureOut">
              <a:rPr lang="ru-RU" smtClean="0"/>
              <a:t>10.11.2023</a:t>
            </a:fld>
            <a:endParaRPr lang="ru-R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4A35E33E-D80F-1C4B-A70E-4F4D23664D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46F57C53-D826-BE42-B4C2-F1BC0F386B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3AEE8-CCBA-4784-8627-39394D78FC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00227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CD478F26-7C6C-F04C-8A52-2B2F8C531D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376CF-1BC3-4E2D-A92E-F63924C9555E}" type="datetimeFigureOut">
              <a:rPr lang="ru-RU" smtClean="0"/>
              <a:t>10.11.2023</a:t>
            </a:fld>
            <a:endParaRPr lang="ru-R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A6C2802B-68C8-1944-BD3D-A32A78CB3C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1E8889B4-8448-B041-B03E-73886AA413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3AEE8-CCBA-4784-8627-39394D78FC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95725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76C45C1-C7E2-A647-8EF1-B55153A8C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0EAE667-42F9-964F-B436-F4E1AAFC11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6C8FDD11-EB71-7444-8072-A639932190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D6D2B66E-D1E5-E646-BD7B-2C597F1485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376CF-1BC3-4E2D-A92E-F63924C9555E}" type="datetimeFigureOut">
              <a:rPr lang="ru-RU" smtClean="0"/>
              <a:t>10.11.2023</a:t>
            </a:fld>
            <a:endParaRPr lang="ru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8F1358A-0117-CB4F-AA33-D9CD086A98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21E6E2BA-8E87-C043-8981-265C604B4C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3AEE8-CCBA-4784-8627-39394D78FC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19656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2F374DE-A6BA-3D4C-9213-5AA474FB23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x-non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DC566130-1D6F-A74C-839B-C51D36DB023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6FCA3376-F8DC-AD4B-90C2-3BEB21C4B0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681D6429-FB5E-274F-BB1F-B1B359A096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376CF-1BC3-4E2D-A92E-F63924C9555E}" type="datetimeFigureOut">
              <a:rPr lang="ru-RU" smtClean="0"/>
              <a:t>10.11.2023</a:t>
            </a:fld>
            <a:endParaRPr lang="ru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886B632B-3CE5-7546-8BFF-2321A5D4C3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8CB5B2A4-18F1-BD40-A2B1-51450F98D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3AEE8-CCBA-4784-8627-39394D78FC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94639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0BCF0338-86CA-5B49-90E3-38E62B40526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7D1675DC-8415-AF43-9A53-037B196FEC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3184" y="365125"/>
            <a:ext cx="9180616" cy="7794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x-non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82C8ADC5-F882-C84D-8BF8-F924B3083A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6F05F53-CD0B-D847-84FF-722AFA0A42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1376CF-1BC3-4E2D-A92E-F63924C9555E}" type="datetimeFigureOut">
              <a:rPr lang="ru-RU" smtClean="0"/>
              <a:t>10.11.2023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EC720DF-B74C-0241-AEBA-E51E650A1BB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25538DA-292A-0642-A54E-E931F37530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D3AEE8-CCBA-4784-8627-39394D78FC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46823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uprostim.com/150-animatsij-dlya-prezentatsij-v-powerpoint/" TargetMode="External"/><Relationship Id="rId2" Type="http://schemas.openxmlformats.org/officeDocument/2006/relationships/hyperlink" Target="https://agniyainteralia.blogspot.com/2016/10/Uchitelja-stavshie-pisateljami-Ili-naoborot-Chast-pervaja.html?m=1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dzen.ru/a/Y7hE8TubSXxdFWzL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4400" b="1" dirty="0" smtClean="0"/>
              <a:t>Гоголь Николай Васильевич-педагог, наставник, писатель</a:t>
            </a:r>
            <a:br>
              <a:rPr lang="ru-RU" sz="4400" b="1" dirty="0" smtClean="0"/>
            </a:br>
            <a:r>
              <a:rPr lang="ru-RU" sz="4400" b="1" dirty="0" smtClean="0"/>
              <a:t>(1809-1852г.г)</a:t>
            </a:r>
            <a:endParaRPr lang="ru-RU" sz="44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Выполнила студентка ОГБПОУ «ТБМК»</a:t>
            </a:r>
          </a:p>
          <a:p>
            <a:r>
              <a:rPr lang="ru-RU" sz="2000" dirty="0" err="1" smtClean="0"/>
              <a:t>Рулинская</a:t>
            </a:r>
            <a:r>
              <a:rPr lang="ru-RU" sz="2000" dirty="0" smtClean="0"/>
              <a:t> Светлана Леонидовна 637д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70996278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150182" y="1233935"/>
            <a:ext cx="5181600" cy="4351338"/>
          </a:xfrm>
        </p:spPr>
        <p:txBody>
          <a:bodyPr>
            <a:normAutofit/>
          </a:bodyPr>
          <a:lstStyle/>
          <a:p>
            <a:r>
              <a:rPr lang="ru-RU" dirty="0"/>
              <a:t> </a:t>
            </a:r>
            <a:r>
              <a:rPr lang="ru-RU" dirty="0" smtClean="0"/>
              <a:t> </a:t>
            </a:r>
            <a:r>
              <a:rPr lang="ru-RU" sz="2400" dirty="0"/>
              <a:t>Лучший способ запомнить очертания материков, морей и океанов – это их черчение на память. А верным помощником в этом деле должно стать замечание сходств объектов с реальными предметами</a:t>
            </a:r>
            <a:r>
              <a:rPr lang="ru-RU" sz="2400" dirty="0" smtClean="0"/>
              <a:t>.</a:t>
            </a:r>
          </a:p>
          <a:p>
            <a:r>
              <a:rPr lang="ru-RU" sz="2400" dirty="0" smtClean="0"/>
              <a:t> </a:t>
            </a:r>
            <a:r>
              <a:rPr lang="ru-RU" sz="2400" dirty="0"/>
              <a:t>Писатель даже привел пример: Европа ему напоминала летящего дракона или женщину, сидящую на коленях.</a:t>
            </a:r>
          </a:p>
        </p:txBody>
      </p:sp>
      <p:sp>
        <p:nvSpPr>
          <p:cNvPr id="7" name="Овальная выноска 6"/>
          <p:cNvSpPr/>
          <p:nvPr/>
        </p:nvSpPr>
        <p:spPr>
          <a:xfrm>
            <a:off x="10287000" y="2283331"/>
            <a:ext cx="1870364" cy="1717963"/>
          </a:xfrm>
          <a:prstGeom prst="wedgeEllipseCallou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0" y="1714112"/>
            <a:ext cx="5334000" cy="4462851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88782" y="2756838"/>
            <a:ext cx="1066800" cy="770947"/>
          </a:xfrm>
        </p:spPr>
        <p:txBody>
          <a:bodyPr>
            <a:normAutofit/>
          </a:bodyPr>
          <a:lstStyle/>
          <a:p>
            <a:pPr algn="ctr"/>
            <a:r>
              <a:rPr lang="ru-RU" sz="1600" b="1" dirty="0" smtClean="0"/>
              <a:t>Я дракон!!!</a:t>
            </a: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2443466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 </a:t>
            </a:r>
            <a:r>
              <a:rPr lang="ru-RU" dirty="0" smtClean="0"/>
              <a:t> </a:t>
            </a:r>
            <a:r>
              <a:rPr lang="ru-RU" sz="2400" dirty="0"/>
              <a:t>Представлять порядок частей Света воспитаннику нужно так: первое место занимает Азия как колыбель человечества, второе – Африка как жаркое юношество, третье – Европа как символ зрелости и мужества, а четвертое – Америка</a:t>
            </a:r>
            <a:r>
              <a:rPr lang="ru-RU" sz="2400" dirty="0" smtClean="0"/>
              <a:t>.</a:t>
            </a:r>
          </a:p>
          <a:p>
            <a:r>
              <a:rPr lang="ru-RU" sz="2400" dirty="0" smtClean="0"/>
              <a:t> </a:t>
            </a:r>
            <a:r>
              <a:rPr lang="ru-RU" sz="2400" dirty="0"/>
              <a:t>Гоголь полагал, что такое разделение будет казаться ребенку естественным.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8485" y="2019650"/>
            <a:ext cx="3437659" cy="3437659"/>
          </a:xfrm>
        </p:spPr>
      </p:pic>
    </p:spTree>
    <p:extLst>
      <p:ext uri="{BB962C8B-B14F-4D97-AF65-F5344CB8AC3E}">
        <p14:creationId xmlns:p14="http://schemas.microsoft.com/office/powerpoint/2010/main" val="3882087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/>
              <a:t> </a:t>
            </a:r>
            <a:r>
              <a:rPr lang="ru-RU" dirty="0" smtClean="0"/>
              <a:t> </a:t>
            </a:r>
            <a:r>
              <a:rPr lang="ru-RU" sz="2400" dirty="0"/>
              <a:t>Как мы уже поняли, писатель любил использовать наглядные примеры в рассказе о чем-либо. Этот же принцип коснулся и изучения высочайших и низменных мест планеты, поэтому для лучшего запоминания следовало бы отлить из глины или металла настоящий барельеф.</a:t>
            </a: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1750" y="1958181"/>
            <a:ext cx="4762500" cy="4086225"/>
          </a:xfrm>
        </p:spPr>
      </p:pic>
    </p:spTree>
    <p:extLst>
      <p:ext uri="{BB962C8B-B14F-4D97-AF65-F5344CB8AC3E}">
        <p14:creationId xmlns:p14="http://schemas.microsoft.com/office/powerpoint/2010/main" val="3821676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Гоголь </a:t>
            </a:r>
            <a:r>
              <a:rPr lang="ru-RU" sz="2400" dirty="0"/>
              <a:t>говорил, что горы «сообщили форму всей земли», а потому преподавание географии нужно начинать именно с них</a:t>
            </a:r>
            <a:r>
              <a:rPr lang="ru-RU" sz="2400" dirty="0" smtClean="0"/>
              <a:t>.</a:t>
            </a:r>
          </a:p>
          <a:p>
            <a:r>
              <a:rPr lang="ru-RU" sz="2400" dirty="0" smtClean="0"/>
              <a:t> </a:t>
            </a:r>
            <a:r>
              <a:rPr lang="ru-RU" sz="2400" dirty="0"/>
              <a:t>Дети должны узнать, как те разветвляются по лицу Земли, какую имеют форму, состав и характер, чем отличаются друг от друга.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799" y="1258093"/>
            <a:ext cx="4311433" cy="4311433"/>
          </a:xfrm>
        </p:spPr>
      </p:pic>
    </p:spTree>
    <p:extLst>
      <p:ext uri="{BB962C8B-B14F-4D97-AF65-F5344CB8AC3E}">
        <p14:creationId xmlns:p14="http://schemas.microsoft.com/office/powerpoint/2010/main" val="2241717970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935022" y="1642739"/>
            <a:ext cx="5181600" cy="4351338"/>
          </a:xfrm>
        </p:spPr>
        <p:txBody>
          <a:bodyPr>
            <a:normAutofit/>
          </a:bodyPr>
          <a:lstStyle/>
          <a:p>
            <a:r>
              <a:rPr lang="ru-RU" dirty="0"/>
              <a:t> </a:t>
            </a:r>
            <a:r>
              <a:rPr lang="ru-RU" dirty="0" smtClean="0"/>
              <a:t> </a:t>
            </a:r>
            <a:r>
              <a:rPr lang="ru-RU" sz="2400" dirty="0"/>
              <a:t>Расселение растительной силы по земле нужно показывать в виде лестницы. «Где растение Юга хозяин, куда перешло оно, как гость, под каким градусом умирает, где начинается растение Севера, где оно, наконец, гибнет», - писал Гоголь. </a:t>
            </a:r>
            <a:endParaRPr lang="ru-RU" sz="2400" dirty="0" smtClean="0"/>
          </a:p>
          <a:p>
            <a:r>
              <a:rPr lang="ru-RU" sz="2400" dirty="0" smtClean="0"/>
              <a:t>Тот </a:t>
            </a:r>
            <a:r>
              <a:rPr lang="ru-RU" sz="2400" dirty="0"/>
              <a:t>же принцип он призывал использовать и в рассказе о животном мире.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5491" y="1763785"/>
            <a:ext cx="4114800" cy="4114800"/>
          </a:xfrm>
        </p:spPr>
      </p:pic>
    </p:spTree>
    <p:extLst>
      <p:ext uri="{BB962C8B-B14F-4D97-AF65-F5344CB8AC3E}">
        <p14:creationId xmlns:p14="http://schemas.microsoft.com/office/powerpoint/2010/main" val="3315766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/>
              <a:t> </a:t>
            </a:r>
            <a:r>
              <a:rPr lang="ru-RU" dirty="0" smtClean="0"/>
              <a:t> </a:t>
            </a:r>
            <a:r>
              <a:rPr lang="ru-RU" sz="2400" dirty="0" smtClean="0"/>
              <a:t>Также </a:t>
            </a:r>
            <a:r>
              <a:rPr lang="ru-RU" sz="2400" dirty="0"/>
              <a:t>он предложил специфическую технологию создания карты планеты</a:t>
            </a:r>
            <a:r>
              <a:rPr lang="ru-RU" sz="2400" dirty="0" smtClean="0"/>
              <a:t>.</a:t>
            </a:r>
          </a:p>
          <a:p>
            <a:r>
              <a:rPr lang="ru-RU" sz="2400" dirty="0" smtClean="0"/>
              <a:t> </a:t>
            </a:r>
            <a:r>
              <a:rPr lang="ru-RU" sz="2400" dirty="0"/>
              <a:t>По его мнению, места, где человечество достигло высочайшего просвещения, следует выделять более светлыми тенями, а там, где оно на более низком уровне – темными.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4545" y="1472839"/>
            <a:ext cx="4704124" cy="4704124"/>
          </a:xfrm>
        </p:spPr>
      </p:pic>
    </p:spTree>
    <p:extLst>
      <p:ext uri="{BB962C8B-B14F-4D97-AF65-F5344CB8AC3E}">
        <p14:creationId xmlns:p14="http://schemas.microsoft.com/office/powerpoint/2010/main" val="1117353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 </a:t>
            </a:r>
            <a:r>
              <a:rPr lang="ru-RU" dirty="0" smtClean="0"/>
              <a:t> </a:t>
            </a:r>
            <a:r>
              <a:rPr lang="ru-RU" sz="2400" dirty="0"/>
              <a:t>Слог преподавателя должен быть живописным и увлекающим, поскольку «огненные краски» сильно действуют на воображение ребенка.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830646" y="1825625"/>
            <a:ext cx="5045336" cy="4351338"/>
          </a:xfrm>
        </p:spPr>
        <p:txBody>
          <a:bodyPr>
            <a:normAutofit/>
          </a:bodyPr>
          <a:lstStyle/>
          <a:p>
            <a:r>
              <a:rPr lang="ru-RU" dirty="0" smtClean="0"/>
              <a:t> </a:t>
            </a:r>
            <a:r>
              <a:rPr lang="ru-RU" sz="2400" dirty="0"/>
              <a:t>Описывая быт разных народов нельзя избегать рассказа о том, </a:t>
            </a:r>
            <a:r>
              <a:rPr lang="ru-RU" sz="2400" dirty="0" smtClean="0"/>
              <a:t> в </a:t>
            </a:r>
            <a:r>
              <a:rPr lang="ru-RU" sz="2400" dirty="0"/>
              <a:t>каких природных условиях они проживают. </a:t>
            </a:r>
            <a:endParaRPr lang="ru-RU" sz="2400" dirty="0" smtClean="0"/>
          </a:p>
          <a:p>
            <a:r>
              <a:rPr lang="ru-RU" sz="2400" dirty="0" smtClean="0"/>
              <a:t>Писатель </a:t>
            </a:r>
            <a:r>
              <a:rPr lang="ru-RU" sz="2400" dirty="0"/>
              <a:t>полагал, что в дальнейшем это позволит учащимся лучше понять, почему в какой-то стране действует один вид правлений, а в другой – совершенно противоположный.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8502" y="3435483"/>
            <a:ext cx="4500995" cy="2898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530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8546" y="1393970"/>
            <a:ext cx="4407477" cy="4407477"/>
          </a:xfrm>
        </p:spPr>
      </p:pic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69252" y="1481381"/>
            <a:ext cx="4185629" cy="4351338"/>
          </a:xfrm>
        </p:spPr>
        <p:txBody>
          <a:bodyPr>
            <a:normAutofit/>
          </a:bodyPr>
          <a:lstStyle/>
          <a:p>
            <a:r>
              <a:rPr lang="ru-RU" dirty="0"/>
              <a:t> </a:t>
            </a:r>
            <a:r>
              <a:rPr lang="ru-RU" dirty="0" smtClean="0"/>
              <a:t> </a:t>
            </a:r>
            <a:r>
              <a:rPr lang="ru-RU" sz="2400" dirty="0"/>
              <a:t>Перечисляя размеры стран или материков, следует взять одну величину, с которой в дальнейшем будут сравниваться другие. «Положим: я беру Францию; говорю: она имеет столько-то квадратных миль; но Россия больше ее во столько раз, Пруссия меньше на столько-то», - объяснял Гоголь.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39143" y="612832"/>
            <a:ext cx="3999417" cy="4782992"/>
          </a:xfrm>
        </p:spPr>
        <p:txBody>
          <a:bodyPr>
            <a:normAutofit fontScale="90000"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ru-RU" sz="2700" b="1" dirty="0" smtClean="0"/>
              <a:t> </a:t>
            </a:r>
            <a:r>
              <a:rPr lang="ru-RU" sz="2700" dirty="0">
                <a:latin typeface="+mn-lt"/>
              </a:rPr>
              <a:t>Из этого правила вытекает следующее: нужно избавить ученика от скучного перечисления количества училищ, церквей или гимназий в разных городах. Намного лучше будет рассказать ему об особенностях, к примеру, архитектуры разных городов, которая может отличаться от соседних губерний.</a:t>
            </a:r>
          </a:p>
        </p:txBody>
      </p:sp>
    </p:spTree>
    <p:extLst>
      <p:ext uri="{BB962C8B-B14F-4D97-AF65-F5344CB8AC3E}">
        <p14:creationId xmlns:p14="http://schemas.microsoft.com/office/powerpoint/2010/main" val="1714272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3550" y="2717655"/>
            <a:ext cx="4762500" cy="4276725"/>
          </a:xfrm>
          <a:prstGeom prst="rect">
            <a:avLst/>
          </a:prstGeom>
        </p:spPr>
      </p:pic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824346" y="1520825"/>
            <a:ext cx="8782233" cy="4351338"/>
          </a:xfrm>
        </p:spPr>
        <p:txBody>
          <a:bodyPr>
            <a:normAutofit/>
          </a:bodyPr>
          <a:lstStyle/>
          <a:p>
            <a:r>
              <a:rPr lang="ru-RU" dirty="0"/>
              <a:t> </a:t>
            </a:r>
            <a:r>
              <a:rPr lang="ru-RU" dirty="0" smtClean="0"/>
              <a:t> </a:t>
            </a:r>
            <a:r>
              <a:rPr lang="ru-RU" sz="2400" dirty="0"/>
              <a:t>Неумение должным образом воспринять информацию воспитанниками – это вина педагога, который «заставил их с отвращением принимать горькие свои пилюли», утверждал Гоголь. </a:t>
            </a:r>
            <a:endParaRPr lang="ru-RU" sz="2400" dirty="0" smtClean="0"/>
          </a:p>
          <a:p>
            <a:r>
              <a:rPr lang="ru-RU" sz="2400" dirty="0" smtClean="0"/>
              <a:t>В </a:t>
            </a:r>
            <a:r>
              <a:rPr lang="ru-RU" sz="2400" dirty="0"/>
              <a:t>качестве примера он привел случай, свидетелем которого был сам: ребенок, которого все считали неспособным и невнимательным, с большим упоением слушал страшную сказку, а на лице его, почти бездушном, появился яркий </a:t>
            </a:r>
            <a:r>
              <a:rPr lang="ru-RU" sz="2400" dirty="0" smtClean="0"/>
              <a:t>признак участия</a:t>
            </a:r>
            <a:r>
              <a:rPr lang="ru-RU" sz="2400" dirty="0"/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036403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8473" y="365125"/>
            <a:ext cx="10065327" cy="1460500"/>
          </a:xfrm>
        </p:spPr>
        <p:txBody>
          <a:bodyPr/>
          <a:lstStyle/>
          <a:p>
            <a:pPr algn="ctr"/>
            <a:r>
              <a:rPr lang="ru-RU" b="1" dirty="0" smtClean="0"/>
              <a:t>Спасибо за внимание!!!</a:t>
            </a:r>
            <a:endParaRPr lang="ru-RU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32" y="1962150"/>
            <a:ext cx="4762500" cy="47625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588956"/>
            <a:ext cx="10515600" cy="4351338"/>
          </a:xfrm>
        </p:spPr>
        <p:txBody>
          <a:bodyPr/>
          <a:lstStyle/>
          <a:p>
            <a:pPr algn="ctr"/>
            <a:r>
              <a:rPr lang="ru-RU" i="1" dirty="0" smtClean="0"/>
              <a:t>Я очень старалась, надеюсь вам понравилось и пригодилось. Ссылочки дальше)</a:t>
            </a:r>
            <a:endParaRPr lang="ru-RU" i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1136" y="3903519"/>
            <a:ext cx="4486275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701583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Общая информация</a:t>
            </a:r>
            <a:endParaRPr lang="ru-RU" b="1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110" y="1352910"/>
            <a:ext cx="3948545" cy="5264727"/>
          </a:xfrm>
          <a:prstGeom prst="rect">
            <a:avLst/>
          </a:prstGeom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  <a:softEdge rad="112500"/>
          </a:effec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818909" y="1352910"/>
            <a:ext cx="5534891" cy="5264727"/>
          </a:xfrm>
        </p:spPr>
        <p:txBody>
          <a:bodyPr/>
          <a:lstStyle/>
          <a:p>
            <a:r>
              <a:rPr lang="ru-RU" dirty="0" smtClean="0"/>
              <a:t>Гоголь Николай Васильевич  (1809-1852г.г) – выдающийся классик русской литературы, писатель, драматург, публицист, критик.</a:t>
            </a:r>
          </a:p>
          <a:p>
            <a:r>
              <a:rPr lang="ru-RU" dirty="0" smtClean="0"/>
              <a:t>Самым известными произведениями Гоголя можно назвать «Вечера на хуторе близ Диканьки», посвященный обычаям и традициям украинского народа, а также величайшую поэму «Мертвые души».</a:t>
            </a:r>
          </a:p>
          <a:p>
            <a:pPr marL="0" indent="0">
              <a:buNone/>
            </a:pP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1838934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672" y="375883"/>
            <a:ext cx="9180616" cy="779463"/>
          </a:xfrm>
        </p:spPr>
        <p:txBody>
          <a:bodyPr/>
          <a:lstStyle/>
          <a:p>
            <a:pPr algn="ctr"/>
            <a:r>
              <a:rPr lang="ru-RU" b="1" dirty="0" smtClean="0"/>
              <a:t>Источники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agniyainteralia.blogspot.com/2016/10/Uchitelja-stavshie-pisateljami-Ili-naoborot-Chast-pervaja.html?m=1</a:t>
            </a:r>
            <a:endParaRPr lang="ru-RU" dirty="0" smtClean="0"/>
          </a:p>
          <a:p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uprostim.com/150-animatsij-dlya-prezentatsij-v-powerpoint/</a:t>
            </a:r>
            <a:endParaRPr lang="ru-RU" dirty="0" smtClean="0"/>
          </a:p>
          <a:p>
            <a:r>
              <a:rPr lang="en-US" dirty="0">
                <a:hlinkClick r:id="rId4"/>
              </a:rPr>
              <a:t>https://</a:t>
            </a:r>
            <a:r>
              <a:rPr lang="en-US" dirty="0" smtClean="0">
                <a:hlinkClick r:id="rId4"/>
              </a:rPr>
              <a:t>dzen.ru/a/Y7hE8TubSXxdFWzL</a:t>
            </a:r>
            <a:endParaRPr lang="ru-RU" dirty="0" smtClean="0"/>
          </a:p>
          <a:p>
            <a:pPr algn="ctr"/>
            <a:r>
              <a:rPr lang="ru-RU" b="1" dirty="0" smtClean="0"/>
              <a:t>И главный источник – преподаватель </a:t>
            </a:r>
            <a:r>
              <a:rPr lang="ru-RU" b="1" dirty="0"/>
              <a:t>ОГБПОУ «ТБМК</a:t>
            </a:r>
            <a:r>
              <a:rPr lang="ru-RU" b="1" dirty="0" smtClean="0"/>
              <a:t>» по литературе  русскому языку– Ларионова Ксения Анатольевна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559465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18" y="451189"/>
            <a:ext cx="9632576" cy="779463"/>
          </a:xfrm>
        </p:spPr>
        <p:txBody>
          <a:bodyPr>
            <a:noAutofit/>
          </a:bodyPr>
          <a:lstStyle/>
          <a:p>
            <a:pPr algn="ctr"/>
            <a:r>
              <a:rPr lang="ru-RU" sz="2800" dirty="0">
                <a:latin typeface="+mn-lt"/>
              </a:rPr>
              <a:t>Многие известные литераторы до прихода в мир писательства и поэзии были педагогами. Сегодня мы расскажем, как сложилась преподавательская деятельность русского писателя Николая Васильевича Гоголя (1809-1852).</a:t>
            </a: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8739" y="1825624"/>
            <a:ext cx="3511364" cy="451975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5491" y="1825624"/>
            <a:ext cx="3779125" cy="451975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012980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54" b="12754"/>
          <a:stretch>
            <a:fillRect/>
          </a:stretch>
        </p:blipFill>
        <p:spPr>
          <a:xfrm>
            <a:off x="5701553" y="360363"/>
            <a:ext cx="5653834" cy="3048000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096" y="672191"/>
            <a:ext cx="10832950" cy="5818909"/>
          </a:xfrm>
        </p:spPr>
        <p:txBody>
          <a:bodyPr>
            <a:noAutofit/>
          </a:bodyPr>
          <a:lstStyle/>
          <a:p>
            <a:r>
              <a:rPr lang="ru-RU" sz="2400" dirty="0" smtClean="0"/>
              <a:t>   Осенью </a:t>
            </a:r>
            <a:r>
              <a:rPr lang="ru-RU" sz="2400" dirty="0"/>
              <a:t>1829 года Гоголь </a:t>
            </a:r>
            <a:r>
              <a:rPr lang="ru-RU" sz="2400" dirty="0" smtClean="0"/>
              <a:t>вернулся </a:t>
            </a:r>
          </a:p>
          <a:p>
            <a:r>
              <a:rPr lang="ru-RU" sz="2400" dirty="0" smtClean="0"/>
              <a:t> из </a:t>
            </a:r>
            <a:r>
              <a:rPr lang="ru-RU" sz="2400" dirty="0"/>
              <a:t>путешествия </a:t>
            </a:r>
            <a:r>
              <a:rPr lang="ru-RU" sz="2400" dirty="0" smtClean="0"/>
              <a:t>по Германии</a:t>
            </a:r>
          </a:p>
          <a:p>
            <a:r>
              <a:rPr lang="ru-RU" sz="2400" dirty="0" smtClean="0"/>
              <a:t> </a:t>
            </a:r>
            <a:r>
              <a:rPr lang="ru-RU" sz="2400" dirty="0"/>
              <a:t>в Петербург. </a:t>
            </a:r>
            <a:r>
              <a:rPr lang="ru-RU" sz="2400" dirty="0" smtClean="0"/>
              <a:t>Денег </a:t>
            </a:r>
            <a:r>
              <a:rPr lang="ru-RU" sz="2400" dirty="0"/>
              <a:t>у него было </a:t>
            </a:r>
            <a:endParaRPr lang="ru-RU" sz="2400" dirty="0" smtClean="0"/>
          </a:p>
          <a:p>
            <a:r>
              <a:rPr lang="ru-RU" sz="2400" dirty="0" smtClean="0"/>
              <a:t>не </a:t>
            </a:r>
            <a:r>
              <a:rPr lang="ru-RU" sz="2400" dirty="0"/>
              <a:t>так </a:t>
            </a:r>
            <a:r>
              <a:rPr lang="ru-RU" sz="2400" dirty="0" smtClean="0"/>
              <a:t>много</a:t>
            </a:r>
            <a:r>
              <a:rPr lang="ru-RU" sz="2400" dirty="0"/>
              <a:t>, но он продолжал </a:t>
            </a:r>
            <a:endParaRPr lang="ru-RU" sz="2400" dirty="0" smtClean="0"/>
          </a:p>
          <a:p>
            <a:r>
              <a:rPr lang="ru-RU" sz="2400" dirty="0" smtClean="0"/>
              <a:t>пытаться </a:t>
            </a:r>
            <a:r>
              <a:rPr lang="ru-RU" sz="2400" dirty="0"/>
              <a:t>крепко встать </a:t>
            </a:r>
            <a:endParaRPr lang="ru-RU" sz="2400" dirty="0" smtClean="0"/>
          </a:p>
          <a:p>
            <a:r>
              <a:rPr lang="ru-RU" sz="2400" dirty="0" smtClean="0"/>
              <a:t>на </a:t>
            </a:r>
            <a:r>
              <a:rPr lang="ru-RU" sz="2400" dirty="0"/>
              <a:t>литературное поприще: </a:t>
            </a:r>
            <a:endParaRPr lang="ru-RU" sz="2400" dirty="0" smtClean="0"/>
          </a:p>
          <a:p>
            <a:r>
              <a:rPr lang="ru-RU" sz="2400" dirty="0" smtClean="0"/>
              <a:t> печатался </a:t>
            </a:r>
            <a:r>
              <a:rPr lang="ru-RU" sz="2400" dirty="0"/>
              <a:t>в «Отечественных записках», «Литературной газете», «Северных цветах». </a:t>
            </a:r>
            <a:endParaRPr lang="ru-RU" sz="2400" dirty="0" smtClean="0"/>
          </a:p>
          <a:p>
            <a:r>
              <a:rPr lang="ru-RU" sz="2400" dirty="0"/>
              <a:t> </a:t>
            </a:r>
            <a:r>
              <a:rPr lang="ru-RU" sz="2400" dirty="0" smtClean="0"/>
              <a:t>   </a:t>
            </a:r>
            <a:r>
              <a:rPr lang="ru-RU" sz="2400" dirty="0" smtClean="0"/>
              <a:t>Чтобы </a:t>
            </a:r>
            <a:r>
              <a:rPr lang="ru-RU" sz="2400" dirty="0"/>
              <a:t>немного поправить положение начинающего писателя, А.А. </a:t>
            </a:r>
            <a:r>
              <a:rPr lang="ru-RU" sz="2400" dirty="0" err="1"/>
              <a:t>Дельвиг</a:t>
            </a:r>
            <a:r>
              <a:rPr lang="ru-RU" sz="2400" dirty="0"/>
              <a:t>, </a:t>
            </a:r>
            <a:r>
              <a:rPr lang="ru-RU" sz="2400" dirty="0" smtClean="0"/>
              <a:t> активно </a:t>
            </a:r>
            <a:r>
              <a:rPr lang="ru-RU" sz="2400" dirty="0"/>
              <a:t>вводивший его в творческие круги, помог ему устроиться на должность </a:t>
            </a:r>
            <a:r>
              <a:rPr lang="ru-RU" sz="2400" dirty="0" smtClean="0"/>
              <a:t> преподавателя </a:t>
            </a:r>
            <a:r>
              <a:rPr lang="ru-RU" sz="2400" dirty="0"/>
              <a:t>истории в Патриотический институт, где тот начал обучать </a:t>
            </a:r>
            <a:r>
              <a:rPr lang="ru-RU" sz="2400" dirty="0" smtClean="0"/>
              <a:t> дочерей </a:t>
            </a:r>
            <a:r>
              <a:rPr lang="ru-RU" sz="2400" dirty="0"/>
              <a:t>военнослужащих.</a:t>
            </a:r>
          </a:p>
        </p:txBody>
      </p:sp>
    </p:spTree>
    <p:extLst>
      <p:ext uri="{BB962C8B-B14F-4D97-AF65-F5344CB8AC3E}">
        <p14:creationId xmlns:p14="http://schemas.microsoft.com/office/powerpoint/2010/main" val="3169429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4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6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4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6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4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6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84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6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04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2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3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6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24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5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2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3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6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44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5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2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3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6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64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5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2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3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7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7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839788" y="4599710"/>
            <a:ext cx="5157787" cy="1589954"/>
          </a:xfrm>
        </p:spPr>
        <p:txBody>
          <a:bodyPr>
            <a:normAutofit fontScale="92500" lnSpcReduction="20000"/>
          </a:bodyPr>
          <a:lstStyle/>
          <a:p>
            <a:r>
              <a:rPr lang="ru-RU" i="1" dirty="0"/>
              <a:t>«Гоголь прошел по кафедре как метеор, с блеском оную осветивший и вскоре на оной угасший, но блеск этот был настолько силен, что невольно врезался в юной памяти», - вспоминал один из его студентов.</a:t>
            </a:r>
            <a:endParaRPr lang="ru-RU" dirty="0"/>
          </a:p>
        </p:txBody>
      </p:sp>
      <p:sp>
        <p:nvSpPr>
          <p:cNvPr id="7" name="Объект 6"/>
          <p:cNvSpPr>
            <a:spLocks noGrp="1"/>
          </p:cNvSpPr>
          <p:nvPr>
            <p:ph sz="half" idx="2"/>
          </p:nvPr>
        </p:nvSpPr>
        <p:spPr>
          <a:xfrm>
            <a:off x="839788" y="1052945"/>
            <a:ext cx="5157787" cy="3768437"/>
          </a:xfrm>
        </p:spPr>
        <p:txBody>
          <a:bodyPr>
            <a:normAutofit fontScale="92500" lnSpcReduction="10000"/>
          </a:bodyPr>
          <a:lstStyle/>
          <a:p>
            <a:r>
              <a:rPr lang="ru-RU" sz="2600" dirty="0"/>
              <a:t>Параллельно Гоголь вел частные занятия в аристократических семействах </a:t>
            </a:r>
            <a:r>
              <a:rPr lang="ru-RU" sz="2600" dirty="0" err="1"/>
              <a:t>Балабиных</a:t>
            </a:r>
            <a:r>
              <a:rPr lang="ru-RU" sz="2600" dirty="0"/>
              <a:t>, Лонгиновых и Васильчиковых.</a:t>
            </a:r>
          </a:p>
          <a:p>
            <a:r>
              <a:rPr lang="ru-RU" sz="2600" dirty="0"/>
              <a:t>Позднее, в 1834 году, он стал адъюнктом на кафедре истории в Петербургском университете. Примечательно, что писатель был единственным преподавателем здесь, который читал студентам авторский курс лекций.</a:t>
            </a:r>
          </a:p>
          <a:p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3"/>
          </p:nvPr>
        </p:nvSpPr>
        <p:spPr>
          <a:xfrm>
            <a:off x="6172200" y="1052945"/>
            <a:ext cx="5183188" cy="1316182"/>
          </a:xfrm>
        </p:spPr>
        <p:txBody>
          <a:bodyPr>
            <a:normAutofit fontScale="92500"/>
          </a:bodyPr>
          <a:lstStyle/>
          <a:p>
            <a:r>
              <a:rPr lang="ru-RU" i="1" dirty="0" smtClean="0"/>
              <a:t>«Неузнанный вошел я на кафедру и неузнанный схожу с нее», - резюмировал Гоголь свое пребывание в университете М.П. Погодину</a:t>
            </a:r>
            <a:endParaRPr lang="ru-RU" i="1" dirty="0"/>
          </a:p>
        </p:txBody>
      </p:sp>
      <p:sp>
        <p:nvSpPr>
          <p:cNvPr id="9" name="Объект 8"/>
          <p:cNvSpPr>
            <a:spLocks noGrp="1"/>
          </p:cNvSpPr>
          <p:nvPr>
            <p:ph sz="quarter" idx="4"/>
          </p:nvPr>
        </p:nvSpPr>
        <p:spPr>
          <a:xfrm>
            <a:off x="6172200" y="2369127"/>
            <a:ext cx="5183188" cy="3820536"/>
          </a:xfrm>
        </p:spPr>
        <p:txBody>
          <a:bodyPr>
            <a:normAutofit/>
          </a:bodyPr>
          <a:lstStyle/>
          <a:p>
            <a:r>
              <a:rPr lang="ru-RU" sz="2400" dirty="0"/>
              <a:t>К сожалению, писатель быстро охладел к этой деятельности, а </a:t>
            </a:r>
            <a:r>
              <a:rPr lang="ru-RU" sz="2400" dirty="0" smtClean="0"/>
              <a:t>потому </a:t>
            </a:r>
            <a:r>
              <a:rPr lang="ru-RU" sz="2400" dirty="0"/>
              <a:t>в 1935 году, оставив учительское ремесло, полностью отдал себе литературе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1759" y="2937163"/>
            <a:ext cx="3916507" cy="4351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496156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7" grpId="0" build="p"/>
      <p:bldP spid="8" grpId="0" build="p"/>
      <p:bldP spid="9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3856133"/>
            <a:ext cx="5181600" cy="1953002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   Свои </a:t>
            </a:r>
            <a:r>
              <a:rPr lang="ru-RU" dirty="0"/>
              <a:t>мысли, касающиеся качественного обучения детей, он отразил в статье «Несколько мыслей о преподавании детям географии», опубликованной в «Литературной газете»</a:t>
            </a:r>
          </a:p>
        </p:txBody>
      </p:sp>
      <p:sp>
        <p:nvSpPr>
          <p:cNvPr id="5" name="Заголовок 1"/>
          <p:cNvSpPr>
            <a:spLocks noGrp="1"/>
          </p:cNvSpPr>
          <p:nvPr>
            <p:ph sz="half" idx="1"/>
          </p:nvPr>
        </p:nvSpPr>
        <p:spPr>
          <a:xfrm>
            <a:off x="881230" y="1256852"/>
            <a:ext cx="5181600" cy="3061855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   Однако </a:t>
            </a:r>
            <a:r>
              <a:rPr lang="ru-RU" dirty="0"/>
              <a:t>за такой недолгий срок работы на этом поприще он смог сформулировать для себя важное правило: история и география неотделимы друг от друга, а потому должны быть объединены в универсальную науку об обществе. </a:t>
            </a:r>
            <a:endParaRPr lang="ru-RU" dirty="0" smtClean="0"/>
          </a:p>
          <a:p>
            <a:r>
              <a:rPr lang="ru-RU" dirty="0" smtClean="0"/>
              <a:t>   Во </a:t>
            </a:r>
            <a:r>
              <a:rPr lang="ru-RU" dirty="0"/>
              <a:t>многом этот принцип отражен в современном подходе ученых об интегративном изучении школьных и университетских дисциплин.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9951" y="847236"/>
            <a:ext cx="3859102" cy="2908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68667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4" grpId="1" build="p"/>
      <p:bldP spid="5" grpId="0" build="p"/>
      <p:bldP spid="5" grpI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07412" y="440431"/>
            <a:ext cx="9180616" cy="779463"/>
          </a:xfrm>
        </p:spPr>
        <p:txBody>
          <a:bodyPr>
            <a:noAutofit/>
          </a:bodyPr>
          <a:lstStyle/>
          <a:p>
            <a:pPr algn="ctr"/>
            <a:r>
              <a:rPr lang="ru-RU" b="1" dirty="0"/>
              <a:t>«Несколько мыслей о преподавании детям географии»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/>
              <a:t> </a:t>
            </a:r>
            <a:r>
              <a:rPr lang="ru-RU" dirty="0" smtClean="0"/>
              <a:t> </a:t>
            </a:r>
            <a:r>
              <a:rPr lang="ru-RU" dirty="0"/>
              <a:t>Рассказывая детям, в частности, о географии нужно показывать им не «сухой скелет», а визуализировать разнообразие видов планеты: бушующее море, горы-исполины, парящее небо, раскаленные пустыни и степи и многое другое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dirty="0"/>
              <a:t>Гоголь считал, что открытия в этой области должны быть доступны не только маленькой группе ученых, но и всем людям, в том числе детям, которые более других нуждаются в ясности и определенности.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2582" y="1825625"/>
            <a:ext cx="3796145" cy="4351338"/>
          </a:xfrm>
        </p:spPr>
      </p:pic>
    </p:spTree>
    <p:extLst>
      <p:ext uri="{BB962C8B-B14F-4D97-AF65-F5344CB8AC3E}">
        <p14:creationId xmlns:p14="http://schemas.microsoft.com/office/powerpoint/2010/main" val="7918840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91990" y="1624748"/>
            <a:ext cx="5181600" cy="5068599"/>
          </a:xfrm>
        </p:spPr>
        <p:txBody>
          <a:bodyPr/>
          <a:lstStyle/>
          <a:p>
            <a:r>
              <a:rPr lang="ru-RU" dirty="0" smtClean="0"/>
              <a:t> </a:t>
            </a:r>
            <a:r>
              <a:rPr lang="ru-RU" sz="2400" dirty="0"/>
              <a:t>Детский ум безотчетно стремится познать все вокруг себя. Учитель же должен удовлетворять это любопытство, однако делать это нужно крайне осторожно, подавая ребенку в первую очередь то, «без чего нельзя </a:t>
            </a:r>
            <a:r>
              <a:rPr lang="ru-RU" sz="2400" dirty="0" err="1"/>
              <a:t>проразуметь</a:t>
            </a:r>
            <a:r>
              <a:rPr lang="ru-RU" sz="2400" dirty="0"/>
              <a:t> другого, вести его на лестницу самого с первой ступени».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8106" y="1676400"/>
            <a:ext cx="4500563" cy="4500563"/>
          </a:xfrm>
        </p:spPr>
      </p:pic>
    </p:spTree>
    <p:extLst>
      <p:ext uri="{BB962C8B-B14F-4D97-AF65-F5344CB8AC3E}">
        <p14:creationId xmlns:p14="http://schemas.microsoft.com/office/powerpoint/2010/main" val="626119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51405" y="796891"/>
            <a:ext cx="6629401" cy="2479964"/>
          </a:xfrm>
        </p:spPr>
        <p:txBody>
          <a:bodyPr>
            <a:normAutofit fontScale="92500"/>
          </a:bodyPr>
          <a:lstStyle/>
          <a:p>
            <a:r>
              <a:rPr lang="ru-RU" dirty="0"/>
              <a:t> </a:t>
            </a:r>
            <a:r>
              <a:rPr lang="ru-RU" sz="2600" dirty="0" smtClean="0"/>
              <a:t>Преподавать </a:t>
            </a:r>
            <a:r>
              <a:rPr lang="ru-RU" sz="2600" dirty="0"/>
              <a:t>географию ученикам писатель предлагал в два этапа: младшим школьникам следовало набрасывать «весь эскиз мира», то есть давать общее описание нашего Дома, а старшим – расширять его восприятие окружающего мира, вводя в политическую жизнь разных стран.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7" t="3147" r="54756" b="293"/>
          <a:stretch/>
        </p:blipFill>
        <p:spPr>
          <a:xfrm>
            <a:off x="6336255" y="2775473"/>
            <a:ext cx="3065930" cy="3540733"/>
          </a:xfrm>
        </p:spPr>
      </p:pic>
    </p:spTree>
    <p:extLst>
      <p:ext uri="{BB962C8B-B14F-4D97-AF65-F5344CB8AC3E}">
        <p14:creationId xmlns:p14="http://schemas.microsoft.com/office/powerpoint/2010/main" val="3774989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powerpointbase.com-1110">
  <a:themeElements>
    <a:clrScheme name="Custom 67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6A7D88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powerpointbase.com-1110</Template>
  <TotalTime>519</TotalTime>
  <Words>1135</Words>
  <Application>Microsoft Office PowerPoint</Application>
  <PresentationFormat>Произвольный</PresentationFormat>
  <Paragraphs>54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powerpointbase.com-1110</vt:lpstr>
      <vt:lpstr>Гоголь Николай Васильевич-педагог, наставник, писатель (1809-1852г.г)</vt:lpstr>
      <vt:lpstr>Общая информация</vt:lpstr>
      <vt:lpstr>Многие известные литераторы до прихода в мир писательства и поэзии были педагогами. Сегодня мы расскажем, как сложилась преподавательская деятельность русского писателя Николая Васильевича Гоголя (1809-1852).</vt:lpstr>
      <vt:lpstr>Презентация PowerPoint</vt:lpstr>
      <vt:lpstr>Презентация PowerPoint</vt:lpstr>
      <vt:lpstr>Презентация PowerPoint</vt:lpstr>
      <vt:lpstr>«Несколько мыслей о преподавании детям географии»</vt:lpstr>
      <vt:lpstr>Презентация PowerPoint</vt:lpstr>
      <vt:lpstr>Презентация PowerPoint</vt:lpstr>
      <vt:lpstr>Я дракон!!!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Из этого правила вытекает следующее: нужно избавить ученика от скучного перечисления количества училищ, церквей или гимназий в разных городах. Намного лучше будет рассказать ему об особенностях, к примеру, архитектуры разных городов, которая может отличаться от соседних губерний.</vt:lpstr>
      <vt:lpstr>Презентация PowerPoint</vt:lpstr>
      <vt:lpstr>Спасибо за внимание!!!</vt:lpstr>
      <vt:lpstr>Источники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Гоголь Николай Васильевич-педагог, наставник, писатель (1809-1852г.г)</dc:title>
  <dc:creator>Светлана</dc:creator>
  <cp:lastModifiedBy>Власова Светлана Николаевна</cp:lastModifiedBy>
  <cp:revision>23</cp:revision>
  <dcterms:created xsi:type="dcterms:W3CDTF">2023-11-06T09:02:52Z</dcterms:created>
  <dcterms:modified xsi:type="dcterms:W3CDTF">2023-11-10T05:04:54Z</dcterms:modified>
</cp:coreProperties>
</file>