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58" r:id="rId4"/>
    <p:sldId id="278" r:id="rId5"/>
    <p:sldId id="260" r:id="rId6"/>
    <p:sldId id="261" r:id="rId7"/>
    <p:sldId id="279" r:id="rId8"/>
    <p:sldId id="263" r:id="rId9"/>
    <p:sldId id="280" r:id="rId10"/>
    <p:sldId id="282" r:id="rId11"/>
    <p:sldId id="281" r:id="rId12"/>
    <p:sldId id="283" r:id="rId13"/>
    <p:sldId id="270" r:id="rId14"/>
    <p:sldId id="286" r:id="rId15"/>
    <p:sldId id="28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23528" y="188640"/>
            <a:ext cx="8496944" cy="720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5472608"/>
          </a:xfrm>
        </p:spPr>
        <p:txBody>
          <a:bodyPr/>
          <a:lstStyle>
            <a:lvl1pPr marL="228600" indent="-182880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marL="548640" indent="-182880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 sz="2600">
                <a:solidFill>
                  <a:schemeClr val="tx2">
                    <a:lumMod val="50000"/>
                  </a:schemeClr>
                </a:solidFill>
              </a:defRPr>
            </a:lvl2pPr>
            <a:lvl3pPr marL="822960" indent="-182880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marL="1097280" indent="-182880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marL="1389888" indent="-182880">
              <a:buClr>
                <a:schemeClr val="accent1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12884C7-A95F-42C2-9EB4-86E2AB0EE9F9}" type="datetimeFigureOut">
              <a:rPr lang="ru-RU" smtClean="0"/>
              <a:pPr/>
              <a:t>28.10.2022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7CB8001-9E79-4342-83D6-D0DFAF3EC0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23528" y="399074"/>
            <a:ext cx="84969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Областное государственное бюджетное профессиональное образовательное учреждение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«Томский базовый медицинский колледж»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099468" y="1340768"/>
            <a:ext cx="700092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Планирование сестринского ухода при хроническом холецистите по модели Хендерсон в стационаре</a:t>
            </a:r>
            <a:endParaRPr kumimoji="0" lang="ru-RU" sz="4000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676942"/>
            <a:ext cx="59418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Выполнила: Фамилия Имя Отчество</a:t>
            </a:r>
          </a:p>
          <a:p>
            <a:pPr>
              <a:lnSpc>
                <a:spcPct val="120000"/>
              </a:lnSpc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Специальность: Сестринское дело, группа 651</a:t>
            </a:r>
          </a:p>
          <a:p>
            <a:pPr>
              <a:lnSpc>
                <a:spcPct val="120000"/>
              </a:lnSpc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Руководитель : Фамилия Имя Отчество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6315417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Томск 2023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878694" y="4135451"/>
            <a:ext cx="7672365" cy="517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293D87"/>
                </a:solidFill>
                <a:latin typeface="Arial" pitchFamily="34" charset="0"/>
                <a:cs typeface="Arial" pitchFamily="34" charset="0"/>
              </a:rPr>
              <a:t>Дипломная работа</a:t>
            </a:r>
            <a:endParaRPr lang="ru-RU" sz="2400" b="1" dirty="0">
              <a:solidFill>
                <a:srgbClr val="293D87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56771712"/>
              </p:ext>
            </p:extLst>
          </p:nvPr>
        </p:nvGraphicFramePr>
        <p:xfrm>
          <a:off x="214282" y="165842"/>
          <a:ext cx="8715436" cy="6575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406"/>
                <a:gridCol w="1665284"/>
                <a:gridCol w="1928833"/>
                <a:gridCol w="3571913"/>
              </a:tblGrid>
              <a:tr h="95196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Нарушенные потребности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Проблема пациента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Цели сестринского вмешательства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План сестринских вмешательств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</a:tr>
              <a:tr h="2738715"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Выделение продуктов жизнедеятельности из организма</a:t>
                      </a:r>
                    </a:p>
                  </a:txBody>
                  <a:tcPr marL="68580" marR="68580" marT="68580" marB="0"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Интенсивные боли в правом подреберье из-за основного заболевания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68580" marR="68580" marT="6858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Уменьшить боль с помощью врачебных назначений и действий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м/с в </a:t>
                      </a: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течение 3 суток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68580" marR="68580" marT="6858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263525" indent="-263525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2000"/>
                        <a:buFont typeface="+mj-lt"/>
                        <a:buAutoNum type="arabicPeriod"/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Четкое выполнение назначений врача.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263525" indent="-263525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Следить за своевременным приемом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лекарственных средств </a:t>
                      </a: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 соблюдением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диета ЩД (стола </a:t>
                      </a: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5)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263525" indent="-263525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Следить за состоянием пациента.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263525" indent="-263525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Ограничение физических нагрузок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68580" marR="68580" marT="6858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</a:tr>
              <a:tr h="2738715">
                <a:tc vMerge="1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Пациентка не может посещать туалет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Calibri"/>
                          <a:ea typeface="Times New Roman"/>
                          <a:cs typeface="Times New Roman"/>
                        </a:rPr>
                        <a:t> из-за</a:t>
                      </a:r>
                      <a:r>
                        <a:rPr lang="ru-RU" sz="18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постельного режима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Оказать пособие при физиологических отравлениях с помощью сестринских вмешательств на период постельного режима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Обеспечить  кнопкой для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вызова м/с</a:t>
                      </a:r>
                    </a:p>
                    <a:p>
                      <a:pPr marL="182563" lvl="0" indent="-182563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Обеспечить пациентку судном</a:t>
                      </a:r>
                    </a:p>
                    <a:p>
                      <a:pPr marL="182563" lvl="0" indent="-182563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Проводить туалет наружных половых органов</a:t>
                      </a:r>
                    </a:p>
                    <a:p>
                      <a:pPr marL="182563" lvl="0" indent="-182563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Контроль за частотой стула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11682605"/>
              </p:ext>
            </p:extLst>
          </p:nvPr>
        </p:nvGraphicFramePr>
        <p:xfrm>
          <a:off x="214282" y="260648"/>
          <a:ext cx="8750206" cy="6264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665284"/>
                <a:gridCol w="1928833"/>
                <a:gridCol w="3571913"/>
              </a:tblGrid>
              <a:tr h="102110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Нарушенные потребности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Проблема пациента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Цели сестринского вмешательства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План сестринских вмешательств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</a:tr>
              <a:tr h="20418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Движения и поддержания желаемого положения тела</a:t>
                      </a:r>
                    </a:p>
                  </a:txBody>
                  <a:tcPr marL="44790" marR="44790" marT="4479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Ограничения движения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в кровати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из-за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постельного режима</a:t>
                      </a:r>
                    </a:p>
                  </a:txBody>
                  <a:tcPr marL="44790" marR="44790" marT="4479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Помочь пациентке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 в перемещении с помощью м/с</a:t>
                      </a:r>
                      <a:endParaRPr lang="ru-RU" sz="1800" dirty="0"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790" marR="44790" marT="4479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По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 необходимости помогать пациентке при перемещении в кровати.</a:t>
                      </a:r>
                      <a:endParaRPr lang="ru-RU" sz="1800" dirty="0" smtClean="0"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Объяснить пациентке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значения постельного режима</a:t>
                      </a:r>
                    </a:p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Придать пациентки удобное положения в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постели</a:t>
                      </a:r>
                      <a:endParaRPr lang="ru-RU" sz="1800" dirty="0"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790" marR="44790" marT="44790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</a:tr>
              <a:tr h="3201740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Безопасность пациента и его окружения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68580" marR="68580" marT="6858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Риск развития осложнения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68580" marR="68580" marT="6858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Предупредить риск осложнений с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помощью, м/с </a:t>
                      </a: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лекарственных</a:t>
                      </a:r>
                      <a:r>
                        <a:rPr lang="ru-RU" sz="18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средств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68580" marR="68580" marT="6858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263525" indent="-263525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800"/>
                        <a:buFont typeface="+mj-lt"/>
                        <a:buAutoNum type="arabicPeriod"/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Выполнить лист врачебных назначений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263525" indent="-263525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Беседа с пациенткой о необходимости своевременного приема лек. средств, о значении лечения, необходимости 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соблюдения диеты ЩД (стола </a:t>
                      </a: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№</a:t>
                      </a:r>
                      <a:r>
                        <a:rPr lang="ru-RU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5) </a:t>
                      </a: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и об осложнениях заболевания.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  <a:p>
                      <a:pPr marL="263525" indent="-263525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Контроль за состоянием пациентки</a:t>
                      </a:r>
                      <a:endParaRPr lang="ru-RU" sz="1800" b="0" i="0" u="none" strike="noStrike" dirty="0">
                        <a:effectLst/>
                        <a:latin typeface="+mn-lt"/>
                      </a:endParaRPr>
                    </a:p>
                  </a:txBody>
                  <a:tcPr marL="68580" marR="68580" marT="68580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7653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288466934"/>
              </p:ext>
            </p:extLst>
          </p:nvPr>
        </p:nvGraphicFramePr>
        <p:xfrm>
          <a:off x="214283" y="396373"/>
          <a:ext cx="8750206" cy="6056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665284"/>
                <a:gridCol w="1928833"/>
                <a:gridCol w="3571913"/>
              </a:tblGrid>
              <a:tr h="11284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Нарушенные потребности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Проблема пациента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Цели сестринского вмешательства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План сестринских вмешательств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</a:tr>
              <a:tr h="30705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Отдых и сон</a:t>
                      </a:r>
                    </a:p>
                  </a:txBody>
                  <a:tcPr marL="35339" marR="35339" marT="35339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Беспокойный сон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из-за боли</a:t>
                      </a:r>
                    </a:p>
                  </a:txBody>
                  <a:tcPr marL="35339" marR="35339" marT="35339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Восстановить сон за 2-3 дня с помощью врачебных назначений и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действий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м/с.</a:t>
                      </a:r>
                    </a:p>
                  </a:txBody>
                  <a:tcPr marL="35339" marR="35339" marT="35339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Выполнить лист врачебных назначений.</a:t>
                      </a:r>
                    </a:p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Контроль за режимом дня.</a:t>
                      </a:r>
                    </a:p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Создать условия для дневного сна.</a:t>
                      </a:r>
                    </a:p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Проветрить палату перед сном.</a:t>
                      </a:r>
                    </a:p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Проверить состояние постели.</a:t>
                      </a:r>
                    </a:p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Придать удобное положение.</a:t>
                      </a:r>
                    </a:p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Создать психологический комфорт</a:t>
                      </a:r>
                    </a:p>
                  </a:txBody>
                  <a:tcPr marL="35339" marR="35339" marT="35339" marB="0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BF6"/>
                    </a:solidFill>
                  </a:tcPr>
                </a:tc>
              </a:tr>
              <a:tr h="18579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Соблюдения гигиены тела, забота о внешнем виде</a:t>
                      </a:r>
                    </a:p>
                  </a:txBody>
                  <a:tcPr marL="35339" marR="35339" marT="35339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Дефицит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самоухода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из-за постельного режима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9" marR="35339" marT="35339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Помочь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пациентке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в соблюдении личной гигиены с помощью м/с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на время постельного режима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9" marR="35339" marT="35339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Предоставить</a:t>
                      </a:r>
                      <a:r>
                        <a:rPr lang="ru-RU" sz="18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все необходимое и провести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 личную гигиену.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263525" lvl="0" indent="-263525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/>
                        </a:rPr>
                        <a:t>Провести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/>
                        </a:rPr>
                        <a:t>дезинфекцию отработанного материала.</a:t>
                      </a:r>
                      <a:endParaRPr lang="ru-RU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5339" marR="35339" marT="35339" marB="0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AEBF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196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9460"/>
            <a:ext cx="8229600" cy="56122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Сестринская динамическая оценка пациента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1943036"/>
              </p:ext>
            </p:extLst>
          </p:nvPr>
        </p:nvGraphicFramePr>
        <p:xfrm>
          <a:off x="252480" y="642919"/>
          <a:ext cx="8640000" cy="6092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000"/>
                <a:gridCol w="864000"/>
                <a:gridCol w="864000"/>
                <a:gridCol w="864000"/>
                <a:gridCol w="864000"/>
                <a:gridCol w="864000"/>
                <a:gridCol w="864000"/>
                <a:gridCol w="864000"/>
                <a:gridCol w="864000"/>
              </a:tblGrid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Дата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18/04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19/04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20/04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21/04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22/04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23/04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24/04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25/04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95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Дни в </a:t>
                      </a:r>
                      <a:r>
                        <a:rPr lang="ru-RU" sz="1700" dirty="0" smtClean="0"/>
                        <a:t>стационаре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2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3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4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5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6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7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8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ЧДД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16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19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20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18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20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16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17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19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Пульс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84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87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78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77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86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84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85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88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АД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120/80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120/70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110/70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120/70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110/70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110/80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120/70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110/70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Боль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есть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есть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есть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есть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есть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нет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нет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нет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Живот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напряж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напряж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напряж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напряж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напряж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/>
                        <a:t>мягкий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мягкий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/>
                        <a:t>мягкий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Рвота, тошнота</a:t>
                      </a:r>
                      <a:r>
                        <a:rPr lang="ru-RU" sz="17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1р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1р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есть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есть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есть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</a:rPr>
                        <a:t>есть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</a:rPr>
                        <a:t>нет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</a:rPr>
                        <a:t>нет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Движение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</a:rPr>
                        <a:t>затруд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+mn-lt"/>
                        </a:rPr>
                        <a:t>затруд</a:t>
                      </a:r>
                      <a:endParaRPr lang="ru-RU" sz="17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latin typeface="+mn-lt"/>
                        </a:rPr>
                        <a:t>затруд</a:t>
                      </a:r>
                      <a:endParaRPr lang="ru-RU" sz="17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затруд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сама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сама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сама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сама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Физ.режим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пост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пост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пост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общ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общ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общ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общ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общ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29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Температура тела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36,7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36,5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36,6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36,7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36,6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36,6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36,5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36,7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Сон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наруш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наруш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наруш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Times New Roman"/>
                          <a:cs typeface="Times New Roman"/>
                        </a:rPr>
                        <a:t>норм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норм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>
                          <a:latin typeface="+mn-lt"/>
                        </a:rPr>
                        <a:t>норм</a:t>
                      </a:r>
                      <a:endParaRPr lang="ru-RU" sz="17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норм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норм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3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Смена белья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 smtClean="0">
                          <a:latin typeface="+mn-lt"/>
                          <a:ea typeface="Calibri"/>
                          <a:cs typeface="Times New Roman"/>
                        </a:rPr>
                        <a:t>смена</a:t>
                      </a:r>
                      <a:endParaRPr lang="ru-RU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700" dirty="0">
                          <a:latin typeface="+mn-lt"/>
                        </a:rPr>
                        <a:t>смена</a:t>
                      </a:r>
                      <a:endParaRPr lang="ru-RU" sz="17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7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Вывод: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" indent="0" algn="ctr">
              <a:buNone/>
            </a:pPr>
            <a:r>
              <a:rPr lang="ru-RU" dirty="0" smtClean="0"/>
              <a:t>Планирование </a:t>
            </a:r>
            <a:r>
              <a:rPr lang="ru-RU" dirty="0"/>
              <a:t>ухода за больными является важной задачей. </a:t>
            </a:r>
            <a:r>
              <a:rPr lang="ru-RU" dirty="0" smtClean="0"/>
              <a:t>Правильное планирование позволяет значительно уменьшить </a:t>
            </a:r>
            <a:r>
              <a:rPr lang="ru-RU" dirty="0"/>
              <a:t>пребывание пациентов в </a:t>
            </a:r>
            <a:r>
              <a:rPr lang="ru-RU" dirty="0" smtClean="0"/>
              <a:t>стационаре,  количество </a:t>
            </a:r>
            <a:r>
              <a:rPr lang="ru-RU" dirty="0"/>
              <a:t>дней на </a:t>
            </a:r>
            <a:r>
              <a:rPr lang="ru-RU" dirty="0" smtClean="0"/>
              <a:t>больничном </a:t>
            </a:r>
            <a:r>
              <a:rPr lang="ru-RU" dirty="0"/>
              <a:t>и </a:t>
            </a:r>
            <a:r>
              <a:rPr lang="ru-RU" dirty="0" smtClean="0"/>
              <a:t>улучшить </a:t>
            </a:r>
            <a:r>
              <a:rPr lang="ru-RU" dirty="0"/>
              <a:t>их качество жизни.</a:t>
            </a:r>
          </a:p>
          <a:p>
            <a:pPr marL="45720" indent="0" algn="ctr">
              <a:buNone/>
            </a:pPr>
            <a:r>
              <a:rPr lang="ru-RU" dirty="0" smtClean="0"/>
              <a:t>Динамический лист и </a:t>
            </a:r>
            <a:r>
              <a:rPr lang="ru-RU" dirty="0"/>
              <a:t>отзыв от </a:t>
            </a:r>
            <a:r>
              <a:rPr lang="ru-RU" dirty="0" smtClean="0"/>
              <a:t>старшей медицинской сестры отделения позволяют сделать вывод о том, </a:t>
            </a:r>
            <a:r>
              <a:rPr lang="ru-RU" dirty="0"/>
              <a:t>что  </a:t>
            </a:r>
            <a:r>
              <a:rPr lang="ru-RU" dirty="0" smtClean="0"/>
              <a:t>составленное планирование </a:t>
            </a:r>
            <a:r>
              <a:rPr lang="ru-RU" dirty="0"/>
              <a:t>сестринского ухода </a:t>
            </a:r>
            <a:r>
              <a:rPr lang="ru-RU" dirty="0" smtClean="0"/>
              <a:t>позволит </a:t>
            </a:r>
            <a:r>
              <a:rPr lang="ru-RU" dirty="0"/>
              <a:t>восстановить нарушенные потребности, решить проблемы пациентки</a:t>
            </a:r>
            <a:r>
              <a:rPr lang="ru-RU" dirty="0" smtClean="0"/>
              <a:t>. </a:t>
            </a:r>
          </a:p>
          <a:p>
            <a:pPr marL="45720" indent="0" algn="ctr">
              <a:buNone/>
            </a:pPr>
            <a:r>
              <a:rPr lang="ru-RU" dirty="0" smtClean="0"/>
              <a:t>Это доказывает, что цель </a:t>
            </a:r>
            <a:r>
              <a:rPr lang="ru-RU" dirty="0"/>
              <a:t>работы </a:t>
            </a:r>
            <a:r>
              <a:rPr lang="ru-RU" dirty="0" smtClean="0"/>
              <a:t>достигнута.</a:t>
            </a: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2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23528" y="399074"/>
            <a:ext cx="84969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Областное государственное бюджетное профессиональное образовательное учреждение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«Томский базовый медицинский колледж»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1099468" y="1340768"/>
            <a:ext cx="700092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Планирование сестринского ухода при хроническом холецистите по модели Хендерсон в стационаре</a:t>
            </a:r>
            <a:endParaRPr kumimoji="0" lang="ru-RU" sz="4000" b="1" i="0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71800" y="4676942"/>
            <a:ext cx="59418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Выполнила: Фамилия Имя Отчество</a:t>
            </a:r>
          </a:p>
          <a:p>
            <a:pPr>
              <a:lnSpc>
                <a:spcPct val="120000"/>
              </a:lnSpc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Специальность: Сестринское дело, группа 651</a:t>
            </a:r>
          </a:p>
          <a:p>
            <a:pPr>
              <a:lnSpc>
                <a:spcPct val="120000"/>
              </a:lnSpc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Руководитель : Фамилия Имя Отчество</a:t>
            </a:r>
            <a:endParaRPr lang="ru-RU" sz="2000" dirty="0">
              <a:solidFill>
                <a:schemeClr val="accent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0" y="6315417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Томск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878694" y="4135451"/>
            <a:ext cx="7672365" cy="5176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sz="2400" b="1" dirty="0" smtClean="0">
                <a:solidFill>
                  <a:srgbClr val="293D87"/>
                </a:solidFill>
                <a:latin typeface="Arial" pitchFamily="34" charset="0"/>
                <a:cs typeface="Arial" pitchFamily="34" charset="0"/>
              </a:rPr>
              <a:t>Дипломная работа</a:t>
            </a:r>
            <a:endParaRPr lang="ru-RU" sz="2400" b="1" dirty="0">
              <a:solidFill>
                <a:srgbClr val="293D87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63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Актуальность темы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052736"/>
            <a:ext cx="8496944" cy="5472608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dirty="0"/>
              <a:t>Актуальность данной темы остается высокой в регионах Западной Сибири</a:t>
            </a:r>
            <a:r>
              <a:rPr lang="ru-RU" dirty="0" smtClean="0"/>
              <a:t>, воспаление желчного пузыря регистрируется почти у 10% населения, причем в 3-4 раза чаще холециститом страдают женщины. Большинство людей не следят за своим рационом, ведут сидячий образ жизни. На возможность заболевания холециститом так же влияют возраст и масса тела.</a:t>
            </a:r>
          </a:p>
          <a:p>
            <a:pPr marL="45720" indent="0" algn="ctr">
              <a:buNone/>
            </a:pPr>
            <a:r>
              <a:rPr lang="ru-RU" dirty="0" smtClean="0"/>
              <a:t>Хронический холецистит среди заболеваний желудочно-кишечного тракта стоит на втором месте, а часто является и сопутствует заболеваниям.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46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518864" y="452568"/>
            <a:ext cx="8229600" cy="6000768"/>
          </a:xfrm>
        </p:spPr>
        <p:txBody>
          <a:bodyPr>
            <a:normAutofit/>
          </a:bodyPr>
          <a:lstStyle/>
          <a:p>
            <a:pPr marL="4572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Объект исследования</a:t>
            </a:r>
            <a:r>
              <a:rPr lang="ru-RU" b="1" dirty="0" smtClean="0">
                <a:cs typeface="Times New Roman" pitchFamily="18" charset="0"/>
              </a:rPr>
              <a:t>: </a:t>
            </a:r>
            <a:r>
              <a:rPr lang="ru-RU" dirty="0">
                <a:cs typeface="Times New Roman" pitchFamily="18" charset="0"/>
              </a:rPr>
              <a:t>с</a:t>
            </a:r>
            <a:r>
              <a:rPr lang="ru-RU" dirty="0" smtClean="0">
                <a:cs typeface="Times New Roman" pitchFamily="18" charset="0"/>
              </a:rPr>
              <a:t>естринский уход при хроническом холецистите.</a:t>
            </a:r>
          </a:p>
          <a:p>
            <a:pPr marL="4572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Предмет исследования: </a:t>
            </a:r>
            <a:r>
              <a:rPr lang="ru-RU" dirty="0" smtClean="0">
                <a:cs typeface="Times New Roman" pitchFamily="18" charset="0"/>
              </a:rPr>
              <a:t>деятельность медицинской сестры при планировании сестринского ухода по модели Хендерсон при хроническом холецистите.</a:t>
            </a:r>
          </a:p>
          <a:p>
            <a:pPr marL="4572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Цель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исследования: </a:t>
            </a:r>
            <a:r>
              <a:rPr lang="ru-RU" dirty="0">
                <a:cs typeface="Times New Roman" pitchFamily="18" charset="0"/>
              </a:rPr>
              <a:t>д</a:t>
            </a:r>
            <a:r>
              <a:rPr lang="ru-RU" dirty="0" smtClean="0">
                <a:cs typeface="Times New Roman" pitchFamily="18" charset="0"/>
              </a:rPr>
              <a:t>емонстрация знаний, навыков профессиональной компетенции медсестры при планировании лечебно-диагностических вмешательств при хроническом холецистите.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исследования: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496944" cy="5328592"/>
          </a:xfrm>
        </p:spPr>
        <p:txBody>
          <a:bodyPr/>
          <a:lstStyle/>
          <a:p>
            <a:pPr marL="354013" indent="-309563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/>
              <a:t>Изучить технологию сестринского ухода по модели </a:t>
            </a:r>
            <a:r>
              <a:rPr lang="ru-RU" dirty="0" err="1"/>
              <a:t>Хендерсон</a:t>
            </a:r>
            <a:r>
              <a:rPr lang="ru-RU" dirty="0"/>
              <a:t>.</a:t>
            </a:r>
          </a:p>
          <a:p>
            <a:pPr marL="354013" indent="-309563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/>
              <a:t>Изучить заболевания хронический холецистит.</a:t>
            </a:r>
          </a:p>
          <a:p>
            <a:pPr marL="354013" indent="-309563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/>
              <a:t>Взять для </a:t>
            </a:r>
            <a:r>
              <a:rPr lang="ru-RU" dirty="0" err="1"/>
              <a:t>курации</a:t>
            </a:r>
            <a:r>
              <a:rPr lang="ru-RU" dirty="0"/>
              <a:t> одного пациента с заполнением документации (сестринской истории болезни, карты сестринского ухода по </a:t>
            </a:r>
            <a:r>
              <a:rPr lang="ru-RU" dirty="0" err="1"/>
              <a:t>Хендерсон</a:t>
            </a:r>
            <a:r>
              <a:rPr lang="ru-RU" dirty="0"/>
              <a:t>, лист наблюдения за пациентом, рекомендации для пациента.)</a:t>
            </a:r>
          </a:p>
          <a:p>
            <a:pPr marL="354013" indent="-309563">
              <a:spcBef>
                <a:spcPts val="12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dirty="0"/>
              <a:t>Получить экспертную оценку на план сестринского ухода от старшей медицинской сестры отделения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75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Хронический холецистит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ru-RU" dirty="0"/>
              <a:t>Хронический холецистит - воспалительное заболевание желчного пузыря.</a:t>
            </a:r>
          </a:p>
          <a:p>
            <a:pPr marL="45720" indent="0" algn="ctr">
              <a:buNone/>
            </a:pPr>
            <a:r>
              <a:rPr lang="ru-RU" dirty="0"/>
              <a:t>Наиболее частой причиной развития хронического холецистита является бактериальная инфекция - различные виды кишечной палочки, протей, энтерококки, стафилококки, стрептококки.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Осложнения: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/>
            <a:r>
              <a:rPr lang="ru-RU" dirty="0" smtClean="0"/>
              <a:t>Холангит</a:t>
            </a:r>
            <a:r>
              <a:rPr lang="en-US" dirty="0" smtClean="0"/>
              <a:t>;</a:t>
            </a:r>
            <a:endParaRPr lang="ru-RU" dirty="0" smtClean="0"/>
          </a:p>
          <a:p>
            <a:pPr lvl="0"/>
            <a:r>
              <a:rPr lang="ru-RU" dirty="0" smtClean="0"/>
              <a:t>Желтуха (механическая);</a:t>
            </a:r>
          </a:p>
          <a:p>
            <a:pPr lvl="0"/>
            <a:r>
              <a:rPr lang="ru-RU" dirty="0" smtClean="0"/>
              <a:t>Обтурационная форация желчного пузыря;</a:t>
            </a:r>
          </a:p>
          <a:p>
            <a:pPr lvl="0"/>
            <a:r>
              <a:rPr lang="ru-RU" dirty="0" smtClean="0"/>
              <a:t>Перитонит;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Практическая </a:t>
            </a:r>
            <a:r>
              <a:rPr lang="ru-RU" dirty="0" smtClean="0"/>
              <a:t>часть работы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467544" y="1052736"/>
            <a:ext cx="8496944" cy="2243066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проводилась на базе </a:t>
            </a:r>
            <a:r>
              <a:rPr lang="ru-RU" dirty="0" smtClean="0"/>
              <a:t>ОГБУЗ «Каргасокская РБ», </a:t>
            </a:r>
          </a:p>
          <a:p>
            <a:pPr marL="4572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</a:t>
            </a:r>
            <a:r>
              <a:rPr lang="ru-RU" dirty="0"/>
              <a:t>терапевтическом </a:t>
            </a:r>
            <a:r>
              <a:rPr lang="ru-RU" dirty="0" smtClean="0"/>
              <a:t>отделении.</a:t>
            </a:r>
          </a:p>
          <a:p>
            <a:pPr marL="45720" indent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 </a:t>
            </a:r>
            <a:r>
              <a:rPr lang="ru-RU" dirty="0" smtClean="0"/>
              <a:t>Для курации была выбрана пациентка, находящаяся на лечении в терапевтическом отделении стационара с диагнозом «хронический холецистит в стадии обострения». </a:t>
            </a:r>
          </a:p>
          <a:p>
            <a:pPr marL="4572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dirty="0"/>
          </a:p>
        </p:txBody>
      </p:sp>
      <p:pic>
        <p:nvPicPr>
          <p:cNvPr id="8" name="Picture 1" descr="H:\фото для диплома\crb1.jp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71512" y="3295802"/>
            <a:ext cx="7572428" cy="3301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Для планирования СУ: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собрана информация о пациентке;</a:t>
            </a:r>
          </a:p>
          <a:p>
            <a:r>
              <a:rPr lang="ru-RU" dirty="0"/>
              <a:t>с</a:t>
            </a:r>
            <a:r>
              <a:rPr lang="ru-RU" dirty="0" smtClean="0"/>
              <a:t>оставлена сестринская история болезни;</a:t>
            </a:r>
          </a:p>
          <a:p>
            <a:r>
              <a:rPr lang="ru-RU" dirty="0" smtClean="0"/>
              <a:t>составлена карта сестринского процесса;</a:t>
            </a:r>
          </a:p>
          <a:p>
            <a:pPr marL="45720" indent="0" algn="ctr">
              <a:spcBef>
                <a:spcPts val="2400"/>
              </a:spcBef>
              <a:spcAft>
                <a:spcPts val="600"/>
              </a:spcAft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Сестринские диагнозы пациентки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45720" indent="0">
              <a:buNone/>
            </a:pPr>
            <a:r>
              <a:rPr lang="ru-RU" dirty="0"/>
              <a:t>Интенсивные боли в правом подреберье из-за основного заболевания, </a:t>
            </a:r>
            <a:r>
              <a:rPr lang="ru-RU" dirty="0" smtClean="0"/>
              <a:t>однократная </a:t>
            </a:r>
            <a:r>
              <a:rPr lang="ru-RU" dirty="0"/>
              <a:t>рвота из-за основного заболевания, тошнота из-за основного заболевания, </a:t>
            </a:r>
            <a:r>
              <a:rPr lang="ru-RU" dirty="0" smtClean="0"/>
              <a:t>беспокойный </a:t>
            </a:r>
            <a:r>
              <a:rPr lang="ru-RU" dirty="0"/>
              <a:t>сон из-за боли, снижение аппетита из-за горечи во рту, ограничения движения из-за постельного </a:t>
            </a:r>
            <a:r>
              <a:rPr lang="ru-RU" dirty="0" smtClean="0"/>
              <a:t>режима, пациентка не посещает туалет из-за постельного режима, пациентка не знает о диете и ее не соблюдения из-за незнания о ее значение, дефицит самоухода из-за постельного режима.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986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41607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Карта сестринского процесса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90167968"/>
              </p:ext>
            </p:extLst>
          </p:nvPr>
        </p:nvGraphicFramePr>
        <p:xfrm>
          <a:off x="214282" y="627464"/>
          <a:ext cx="8715436" cy="5969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7398"/>
                <a:gridCol w="1737292"/>
                <a:gridCol w="1928833"/>
                <a:gridCol w="3571913"/>
              </a:tblGrid>
              <a:tr h="98422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Нарушенные потребности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Проблема пациента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Цели сестринского вмешательства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План сестринских вмешательств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</a:tr>
              <a:tr h="498566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Достаточное потребление пищи и жидкости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Снижение аппетита из-за горечи во рту.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Пациентка </a:t>
                      </a:r>
                      <a:r>
                        <a:rPr lang="ru-RU" sz="1800" dirty="0" smtClean="0"/>
                        <a:t>не знает о диете и ее не соблюдает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 </a:t>
                      </a:r>
                      <a:r>
                        <a:rPr lang="ru-RU" sz="1800" dirty="0"/>
                        <a:t>из-за незнания о ее значении.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Улучшить аппетит в течение 2 дней с помощью врача и </a:t>
                      </a:r>
                      <a:r>
                        <a:rPr lang="ru-RU" sz="1800" dirty="0" smtClean="0"/>
                        <a:t>м/с</a:t>
                      </a:r>
                      <a:r>
                        <a:rPr lang="ru-RU" sz="1800" dirty="0"/>
                        <a:t>.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Пациентка будет знать значения стола </a:t>
                      </a:r>
                      <a:r>
                        <a:rPr lang="ru-RU" sz="1800" dirty="0" smtClean="0"/>
                        <a:t>№5 через 30 минут  </a:t>
                      </a:r>
                      <a:r>
                        <a:rPr lang="ru-RU" sz="1800" dirty="0"/>
                        <a:t>с помощью м/с.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182563" lvl="0" indent="-182563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/>
                        <a:t>Выполнить лист врачебных назначений</a:t>
                      </a:r>
                    </a:p>
                    <a:p>
                      <a:pPr marL="182563" lvl="0" indent="-182563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/>
                        <a:t>Провести беседу </a:t>
                      </a:r>
                      <a:r>
                        <a:rPr lang="ru-RU" sz="1800" dirty="0" smtClean="0"/>
                        <a:t>о назначенной </a:t>
                      </a:r>
                      <a:r>
                        <a:rPr lang="ru-RU" sz="1800" dirty="0"/>
                        <a:t>врачом </a:t>
                      </a:r>
                      <a:r>
                        <a:rPr lang="ru-RU" sz="1800" dirty="0" smtClean="0"/>
                        <a:t>диета</a:t>
                      </a:r>
                      <a:r>
                        <a:rPr lang="ru-RU" sz="1800" baseline="0" dirty="0" smtClean="0"/>
                        <a:t> ЩД</a:t>
                      </a:r>
                      <a:r>
                        <a:rPr lang="ru-RU" sz="1800" dirty="0" smtClean="0"/>
                        <a:t> (стол </a:t>
                      </a:r>
                      <a:r>
                        <a:rPr lang="ru-RU" sz="1800" dirty="0"/>
                        <a:t>№5) (приложение №).</a:t>
                      </a:r>
                    </a:p>
                    <a:p>
                      <a:pPr marL="182563" lvl="0" indent="-182563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/>
                        <a:t>Рекомендовать принимать пищу маленькими порциями, но часто через каждые 2-3часа(дробное питание).</a:t>
                      </a:r>
                    </a:p>
                    <a:p>
                      <a:pPr marL="182563" lvl="0" indent="-182563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/>
                        <a:t>Осуществлять контроль передач и провести беседу с родственниками пациента о характере передач.</a:t>
                      </a:r>
                    </a:p>
                    <a:p>
                      <a:pPr marL="182563" lvl="0" indent="-182563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/>
                        <a:t>Провести беседу с пациенткой о значении влияния диетического питания на течение болезни и выздоровление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>
                    <a:solidFill>
                      <a:srgbClr val="EAEB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50682688"/>
              </p:ext>
            </p:extLst>
          </p:nvPr>
        </p:nvGraphicFramePr>
        <p:xfrm>
          <a:off x="214282" y="620688"/>
          <a:ext cx="8715436" cy="54101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406"/>
                <a:gridCol w="1665284"/>
                <a:gridCol w="1928833"/>
                <a:gridCol w="3571913"/>
              </a:tblGrid>
              <a:tr h="9524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Нарушенные потребности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Проблема пациента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Цели сестринского вмешательства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/>
                        <a:t>План сестринских вмешательств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68580" marB="0" anchor="ctr"/>
                </a:tc>
              </a:tr>
              <a:tr h="43761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Выделение продуктов жизнедеятельности из организма</a:t>
                      </a:r>
                    </a:p>
                  </a:txBody>
                  <a:tcPr marL="68580" marR="68580" marT="68580" marB="0"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Тошнота и однократная рвота, из за основного заболевания.</a:t>
                      </a:r>
                    </a:p>
                  </a:txBody>
                  <a:tcPr marL="68580" marR="68580" marT="68580" marB="0"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Помочь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пациентке при рвоте и тошноте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с помощью врачебных назначений и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действий м/с </a:t>
                      </a:r>
                      <a:endParaRPr lang="ru-RU" sz="1800" dirty="0"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68580" marB="0">
                    <a:solidFill>
                      <a:srgbClr val="EAEBF6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Выполнить назначения врача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Подать емкость (в случае рвоты).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Рекомендовать пациентки пить прохладную воду маленькими глотками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После рвоты помочь пациентки провести туалет ротовой полости.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Следить за соблюдением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диеты ЩД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(стол №5, ограничением острых, солёных, жареных, жирных и 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маринованных </a:t>
                      </a: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блюд).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800" dirty="0">
                          <a:latin typeface="+mn-lt"/>
                          <a:ea typeface="Times New Roman"/>
                          <a:cs typeface="Times New Roman" pitchFamily="18" charset="0"/>
                        </a:rPr>
                        <a:t>Осуществить контроль состояния пациента</a:t>
                      </a:r>
                      <a:r>
                        <a:rPr lang="ru-RU" sz="1800" dirty="0" smtClean="0">
                          <a:latin typeface="+mn-lt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ru-RU" sz="1800" dirty="0">
                        <a:latin typeface="+mn-lt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68580" marB="0">
                    <a:solidFill>
                      <a:srgbClr val="EAEBF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25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621</TotalTime>
  <Words>1153</Words>
  <Application>Microsoft Office PowerPoint</Application>
  <PresentationFormat>Экран (4:3)</PresentationFormat>
  <Paragraphs>241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Презентация PowerPoint</vt:lpstr>
      <vt:lpstr>Актуальность темы</vt:lpstr>
      <vt:lpstr>Презентация PowerPoint</vt:lpstr>
      <vt:lpstr>Задачи исследования:</vt:lpstr>
      <vt:lpstr>Хронический холецистит</vt:lpstr>
      <vt:lpstr>Практическая часть работы</vt:lpstr>
      <vt:lpstr>Для планирования СУ:</vt:lpstr>
      <vt:lpstr>Карта сестринского процесса</vt:lpstr>
      <vt:lpstr>Презентация PowerPoint</vt:lpstr>
      <vt:lpstr>Презентация PowerPoint</vt:lpstr>
      <vt:lpstr>Презентация PowerPoint</vt:lpstr>
      <vt:lpstr>Презентация PowerPoint</vt:lpstr>
      <vt:lpstr>Сестринская динамическая оценка пациента</vt:lpstr>
      <vt:lpstr>Вывод: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Семенова Таисия Григорьевна</cp:lastModifiedBy>
  <cp:revision>71</cp:revision>
  <dcterms:created xsi:type="dcterms:W3CDTF">2016-05-21T12:46:49Z</dcterms:created>
  <dcterms:modified xsi:type="dcterms:W3CDTF">2022-10-28T04:43:48Z</dcterms:modified>
</cp:coreProperties>
</file>